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1148000" cy="20116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82"/>
    <a:srgbClr val="0052A4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E17F3-288F-F5B6-2B62-6ECB8D8AD7EC}" v="3" dt="2023-06-12T19:16:23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5" autoAdjust="0"/>
    <p:restoredTop sz="94660"/>
  </p:normalViewPr>
  <p:slideViewPr>
    <p:cSldViewPr snapToGrid="0">
      <p:cViewPr varScale="1">
        <p:scale>
          <a:sx n="36" d="100"/>
          <a:sy n="36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-77637" y="685800"/>
            <a:ext cx="7014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78684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-77788" y="685800"/>
            <a:ext cx="7013576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4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402687" y="2912115"/>
            <a:ext cx="38342700" cy="80280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22400"/>
            </a:lvl1pPr>
            <a:lvl2pPr lvl="1" algn="ctr">
              <a:spcBef>
                <a:spcPts val="0"/>
              </a:spcBef>
              <a:buSzPct val="100000"/>
              <a:defRPr sz="22400"/>
            </a:lvl2pPr>
            <a:lvl3pPr lvl="2" algn="ctr">
              <a:spcBef>
                <a:spcPts val="0"/>
              </a:spcBef>
              <a:buSzPct val="100000"/>
              <a:defRPr sz="22400"/>
            </a:lvl3pPr>
            <a:lvl4pPr lvl="3" algn="ctr">
              <a:spcBef>
                <a:spcPts val="0"/>
              </a:spcBef>
              <a:buSzPct val="100000"/>
              <a:defRPr sz="22400"/>
            </a:lvl4pPr>
            <a:lvl5pPr lvl="4" algn="ctr">
              <a:spcBef>
                <a:spcPts val="0"/>
              </a:spcBef>
              <a:buSzPct val="100000"/>
              <a:defRPr sz="22400"/>
            </a:lvl5pPr>
            <a:lvl6pPr lvl="5" algn="ctr">
              <a:spcBef>
                <a:spcPts val="0"/>
              </a:spcBef>
              <a:buSzPct val="100000"/>
              <a:defRPr sz="22400"/>
            </a:lvl6pPr>
            <a:lvl7pPr lvl="6" algn="ctr">
              <a:spcBef>
                <a:spcPts val="0"/>
              </a:spcBef>
              <a:buSzPct val="100000"/>
              <a:defRPr sz="22400"/>
            </a:lvl7pPr>
            <a:lvl8pPr lvl="7" algn="ctr">
              <a:spcBef>
                <a:spcPts val="0"/>
              </a:spcBef>
              <a:buSzPct val="100000"/>
              <a:defRPr sz="22400"/>
            </a:lvl8pPr>
            <a:lvl9pPr lvl="8" algn="ctr">
              <a:spcBef>
                <a:spcPts val="0"/>
              </a:spcBef>
              <a:buSzPct val="100000"/>
              <a:defRPr sz="22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1402650" y="11084577"/>
            <a:ext cx="38342700" cy="30999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402650" y="4326177"/>
            <a:ext cx="38342700" cy="76794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51600"/>
            </a:lvl1pPr>
            <a:lvl2pPr lvl="1" algn="ctr">
              <a:spcBef>
                <a:spcPts val="0"/>
              </a:spcBef>
              <a:buSzPct val="100000"/>
              <a:defRPr sz="51600"/>
            </a:lvl2pPr>
            <a:lvl3pPr lvl="2" algn="ctr">
              <a:spcBef>
                <a:spcPts val="0"/>
              </a:spcBef>
              <a:buSzPct val="100000"/>
              <a:defRPr sz="51600"/>
            </a:lvl3pPr>
            <a:lvl4pPr lvl="3" algn="ctr">
              <a:spcBef>
                <a:spcPts val="0"/>
              </a:spcBef>
              <a:buSzPct val="100000"/>
              <a:defRPr sz="51600"/>
            </a:lvl4pPr>
            <a:lvl5pPr lvl="4" algn="ctr">
              <a:spcBef>
                <a:spcPts val="0"/>
              </a:spcBef>
              <a:buSzPct val="100000"/>
              <a:defRPr sz="51600"/>
            </a:lvl5pPr>
            <a:lvl6pPr lvl="5" algn="ctr">
              <a:spcBef>
                <a:spcPts val="0"/>
              </a:spcBef>
              <a:buSzPct val="100000"/>
              <a:defRPr sz="51600"/>
            </a:lvl6pPr>
            <a:lvl7pPr lvl="6" algn="ctr">
              <a:spcBef>
                <a:spcPts val="0"/>
              </a:spcBef>
              <a:buSzPct val="100000"/>
              <a:defRPr sz="51600"/>
            </a:lvl7pPr>
            <a:lvl8pPr lvl="7" algn="ctr">
              <a:spcBef>
                <a:spcPts val="0"/>
              </a:spcBef>
              <a:buSzPct val="100000"/>
              <a:defRPr sz="51600"/>
            </a:lvl8pPr>
            <a:lvl9pPr lvl="8" algn="ctr">
              <a:spcBef>
                <a:spcPts val="0"/>
              </a:spcBef>
              <a:buSzPct val="100000"/>
              <a:defRPr sz="5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402650" y="12328702"/>
            <a:ext cx="38342700" cy="50877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402650" y="8412213"/>
            <a:ext cx="38342700" cy="32925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 algn="ctr">
              <a:spcBef>
                <a:spcPts val="0"/>
              </a:spcBef>
              <a:buSzPct val="100000"/>
              <a:defRPr sz="15500"/>
            </a:lvl1pPr>
            <a:lvl2pPr lvl="1" algn="ctr">
              <a:spcBef>
                <a:spcPts val="0"/>
              </a:spcBef>
              <a:buSzPct val="100000"/>
              <a:defRPr sz="15500"/>
            </a:lvl2pPr>
            <a:lvl3pPr lvl="2" algn="ctr">
              <a:spcBef>
                <a:spcPts val="0"/>
              </a:spcBef>
              <a:buSzPct val="100000"/>
              <a:defRPr sz="15500"/>
            </a:lvl3pPr>
            <a:lvl4pPr lvl="3" algn="ctr">
              <a:spcBef>
                <a:spcPts val="0"/>
              </a:spcBef>
              <a:buSzPct val="100000"/>
              <a:defRPr sz="15500"/>
            </a:lvl4pPr>
            <a:lvl5pPr lvl="4" algn="ctr">
              <a:spcBef>
                <a:spcPts val="0"/>
              </a:spcBef>
              <a:buSzPct val="100000"/>
              <a:defRPr sz="15500"/>
            </a:lvl5pPr>
            <a:lvl6pPr lvl="5" algn="ctr">
              <a:spcBef>
                <a:spcPts val="0"/>
              </a:spcBef>
              <a:buSzPct val="100000"/>
              <a:defRPr sz="15500"/>
            </a:lvl6pPr>
            <a:lvl7pPr lvl="6" algn="ctr">
              <a:spcBef>
                <a:spcPts val="0"/>
              </a:spcBef>
              <a:buSzPct val="100000"/>
              <a:defRPr sz="15500"/>
            </a:lvl7pPr>
            <a:lvl8pPr lvl="7" algn="ctr">
              <a:spcBef>
                <a:spcPts val="0"/>
              </a:spcBef>
              <a:buSzPct val="100000"/>
              <a:defRPr sz="15500"/>
            </a:lvl8pPr>
            <a:lvl9pPr lvl="8" algn="ctr">
              <a:spcBef>
                <a:spcPts val="0"/>
              </a:spcBef>
              <a:buSzPct val="100000"/>
              <a:defRPr sz="155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383427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179994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21745800" y="4507457"/>
            <a:ext cx="179994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402650" y="2173013"/>
            <a:ext cx="12636000" cy="29556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>
              <a:spcBef>
                <a:spcPts val="0"/>
              </a:spcBef>
              <a:buSzPct val="100000"/>
              <a:defRPr sz="10300"/>
            </a:lvl1pPr>
            <a:lvl2pPr lvl="1">
              <a:spcBef>
                <a:spcPts val="0"/>
              </a:spcBef>
              <a:buSzPct val="100000"/>
              <a:defRPr sz="10300"/>
            </a:lvl2pPr>
            <a:lvl3pPr lvl="2">
              <a:spcBef>
                <a:spcPts val="0"/>
              </a:spcBef>
              <a:buSzPct val="100000"/>
              <a:defRPr sz="10300"/>
            </a:lvl3pPr>
            <a:lvl4pPr lvl="3">
              <a:spcBef>
                <a:spcPts val="0"/>
              </a:spcBef>
              <a:buSzPct val="100000"/>
              <a:defRPr sz="10300"/>
            </a:lvl4pPr>
            <a:lvl5pPr lvl="4">
              <a:spcBef>
                <a:spcPts val="0"/>
              </a:spcBef>
              <a:buSzPct val="100000"/>
              <a:defRPr sz="10300"/>
            </a:lvl5pPr>
            <a:lvl6pPr lvl="5">
              <a:spcBef>
                <a:spcPts val="0"/>
              </a:spcBef>
              <a:buSzPct val="100000"/>
              <a:defRPr sz="10300"/>
            </a:lvl6pPr>
            <a:lvl7pPr lvl="6">
              <a:spcBef>
                <a:spcPts val="0"/>
              </a:spcBef>
              <a:buSzPct val="100000"/>
              <a:defRPr sz="10300"/>
            </a:lvl7pPr>
            <a:lvl8pPr lvl="7">
              <a:spcBef>
                <a:spcPts val="0"/>
              </a:spcBef>
              <a:buSzPct val="100000"/>
              <a:defRPr sz="10300"/>
            </a:lvl8pPr>
            <a:lvl9pPr lvl="8">
              <a:spcBef>
                <a:spcPts val="0"/>
              </a:spcBef>
              <a:buSzPct val="100000"/>
              <a:defRPr sz="103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402650" y="5434879"/>
            <a:ext cx="12636000" cy="12434999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206125" y="1760586"/>
            <a:ext cx="28655100" cy="159996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spcBef>
                <a:spcPts val="0"/>
              </a:spcBef>
              <a:buSzPct val="100000"/>
              <a:defRPr sz="20700"/>
            </a:lvl1pPr>
            <a:lvl2pPr lvl="1">
              <a:spcBef>
                <a:spcPts val="0"/>
              </a:spcBef>
              <a:buSzPct val="100000"/>
              <a:defRPr sz="20700"/>
            </a:lvl2pPr>
            <a:lvl3pPr lvl="2">
              <a:spcBef>
                <a:spcPts val="0"/>
              </a:spcBef>
              <a:buSzPct val="100000"/>
              <a:defRPr sz="20700"/>
            </a:lvl3pPr>
            <a:lvl4pPr lvl="3">
              <a:spcBef>
                <a:spcPts val="0"/>
              </a:spcBef>
              <a:buSzPct val="100000"/>
              <a:defRPr sz="20700"/>
            </a:lvl4pPr>
            <a:lvl5pPr lvl="4">
              <a:spcBef>
                <a:spcPts val="0"/>
              </a:spcBef>
              <a:buSzPct val="100000"/>
              <a:defRPr sz="20700"/>
            </a:lvl5pPr>
            <a:lvl6pPr lvl="5">
              <a:spcBef>
                <a:spcPts val="0"/>
              </a:spcBef>
              <a:buSzPct val="100000"/>
              <a:defRPr sz="20700"/>
            </a:lvl6pPr>
            <a:lvl7pPr lvl="6">
              <a:spcBef>
                <a:spcPts val="0"/>
              </a:spcBef>
              <a:buSzPct val="100000"/>
              <a:defRPr sz="20700"/>
            </a:lvl7pPr>
            <a:lvl8pPr lvl="7">
              <a:spcBef>
                <a:spcPts val="0"/>
              </a:spcBef>
              <a:buSzPct val="100000"/>
              <a:defRPr sz="20700"/>
            </a:lvl8pPr>
            <a:lvl9pPr lvl="8">
              <a:spcBef>
                <a:spcPts val="0"/>
              </a:spcBef>
              <a:buSzPct val="100000"/>
              <a:defRPr sz="207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0574000" y="-488"/>
            <a:ext cx="20574000" cy="2011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94750" y="4823084"/>
            <a:ext cx="18203400" cy="57975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18100"/>
            </a:lvl1pPr>
            <a:lvl2pPr lvl="1" algn="ctr">
              <a:spcBef>
                <a:spcPts val="0"/>
              </a:spcBef>
              <a:buSzPct val="100000"/>
              <a:defRPr sz="18100"/>
            </a:lvl2pPr>
            <a:lvl3pPr lvl="2" algn="ctr">
              <a:spcBef>
                <a:spcPts val="0"/>
              </a:spcBef>
              <a:buSzPct val="100000"/>
              <a:defRPr sz="18100"/>
            </a:lvl3pPr>
            <a:lvl4pPr lvl="3" algn="ctr">
              <a:spcBef>
                <a:spcPts val="0"/>
              </a:spcBef>
              <a:buSzPct val="100000"/>
              <a:defRPr sz="18100"/>
            </a:lvl4pPr>
            <a:lvl5pPr lvl="4" algn="ctr">
              <a:spcBef>
                <a:spcPts val="0"/>
              </a:spcBef>
              <a:buSzPct val="100000"/>
              <a:defRPr sz="18100"/>
            </a:lvl5pPr>
            <a:lvl6pPr lvl="5" algn="ctr">
              <a:spcBef>
                <a:spcPts val="0"/>
              </a:spcBef>
              <a:buSzPct val="100000"/>
              <a:defRPr sz="18100"/>
            </a:lvl6pPr>
            <a:lvl7pPr lvl="6" algn="ctr">
              <a:spcBef>
                <a:spcPts val="0"/>
              </a:spcBef>
              <a:buSzPct val="100000"/>
              <a:defRPr sz="18100"/>
            </a:lvl7pPr>
            <a:lvl8pPr lvl="7" algn="ctr">
              <a:spcBef>
                <a:spcPts val="0"/>
              </a:spcBef>
              <a:buSzPct val="100000"/>
              <a:defRPr sz="18100"/>
            </a:lvl8pPr>
            <a:lvl9pPr lvl="8" algn="ctr">
              <a:spcBef>
                <a:spcPts val="0"/>
              </a:spcBef>
              <a:buSzPct val="100000"/>
              <a:defRPr sz="18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194750" y="10963137"/>
            <a:ext cx="18203400" cy="48306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22227750" y="2831937"/>
            <a:ext cx="17266500" cy="144519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402650" y="16546248"/>
            <a:ext cx="26994600" cy="23667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38342700" cy="133620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77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4300">
                <a:solidFill>
                  <a:schemeClr val="dk2"/>
                </a:solidFill>
              </a:rPr>
              <a:t>‹#›</a:t>
            </a:fld>
            <a:endParaRPr lang="en" sz="4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402687" y="2912115"/>
            <a:ext cx="38342700" cy="8028000"/>
          </a:xfrm>
          <a:prstGeom prst="rect">
            <a:avLst/>
          </a:prstGeom>
        </p:spPr>
        <p:txBody>
          <a:bodyPr lIns="393475" tIns="393475" rIns="393475" bIns="3934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402650" y="11084577"/>
            <a:ext cx="38342700" cy="3099900"/>
          </a:xfrm>
          <a:prstGeom prst="rect">
            <a:avLst/>
          </a:prstGeom>
        </p:spPr>
        <p:txBody>
          <a:bodyPr lIns="393475" tIns="393475" rIns="393475" bIns="3934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 txBox="1"/>
          <p:nvPr/>
        </p:nvSpPr>
        <p:spPr>
          <a:xfrm>
            <a:off x="328141" y="18111019"/>
            <a:ext cx="25784176" cy="1606480"/>
          </a:xfrm>
          <a:prstGeom prst="rect">
            <a:avLst/>
          </a:prstGeom>
          <a:gradFill>
            <a:gsLst>
              <a:gs pos="0">
                <a:srgbClr val="A3C4FF"/>
              </a:gs>
              <a:gs pos="35000">
                <a:srgbClr val="BFD5FF"/>
              </a:gs>
              <a:gs pos="100000">
                <a:srgbClr val="E5EEFF"/>
              </a:gs>
            </a:gsLst>
            <a:lin ang="16200038" scaled="0"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82875" tIns="182875" rIns="182875" bIns="182875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This work could not have been accomplished without the aid of the following organizations: The NIH’s National Institute of Arthritis and Musculoskeletal and Skin Diseases (NIAMS) &amp; the Arthritis Foundation.</a:t>
            </a:r>
            <a:r>
              <a:rPr lang="en-US" sz="18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We would also like to thank all participants and hospital sites that recruited patients for the CARRA Registry. The authors thank the following CARRA Registry site principal investigators:</a:t>
            </a:r>
            <a:r>
              <a:rPr lang="en-US" sz="18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Wahezi,T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Graham,J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Chang,K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Marzan,P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Weiss,M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Rosenkranz,J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Patel,M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Klein-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Gitelman,A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Cooper,T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Ronis,H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Brunner,A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Robinson,B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Edelheit,H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Van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Mater,S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Prahalad,T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Davis,A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Yalcindag,S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Tarvin,J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Weiss,D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Kingsbury,M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Basiaga,S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Sabbagh,N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Ruth,L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Imundo,S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Ardoin,P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Kahn,J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Chang,H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Bukulmez,L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Moorthy,E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Chalom,T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Moore,B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Gottlieb,J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Spitznagle,D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Toib,J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Hsu,M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DeGuzman,K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Baszis,M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Mannion,S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Kim,M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Tesher,K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Moore,S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Hong,K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Schikler,C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Correll,E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Sloan,C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Inman,D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Hollander,S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Mohan,D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McCurdy,K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Onel,T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Griffin,S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Nativ,L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Barillas-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Arias,L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Bermudez-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Santiago,L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Woolnough,K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Cook,M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Natter,K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Ede,E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Wu,D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Glaser,O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Harry,Y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Sterba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Rakovchik,T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Hahn,K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Abulaban,M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Toth,G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Syverson,D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Milojevic,C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Aguiar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Lapsia,A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Dhanrajani,C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Schutt,A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Huber,M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Twilt,B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Feldman,L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Lim,G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Amarilyo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12" name="Shape 60"/>
          <p:cNvGrpSpPr>
            <a:grpSpLocks noChangeAspect="1"/>
          </p:cNvGrpSpPr>
          <p:nvPr/>
        </p:nvGrpSpPr>
        <p:grpSpPr>
          <a:xfrm>
            <a:off x="30839053" y="18464982"/>
            <a:ext cx="3181591" cy="1151296"/>
            <a:chOff x="0" y="0"/>
            <a:chExt cx="2147483647" cy="2147483647"/>
          </a:xfrm>
        </p:grpSpPr>
        <p:sp>
          <p:nvSpPr>
            <p:cNvPr id="13" name="Shape 61"/>
            <p:cNvSpPr txBox="1"/>
            <p:nvPr/>
          </p:nvSpPr>
          <p:spPr>
            <a:xfrm>
              <a:off x="52710970" y="0"/>
              <a:ext cx="1914188716" cy="2147483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5500"/>
            </a:p>
          </p:txBody>
        </p:sp>
        <p:pic>
          <p:nvPicPr>
            <p:cNvPr id="14" name="Shape 6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2147483647" cy="204522252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426" y="18464981"/>
            <a:ext cx="4114334" cy="1252518"/>
          </a:xfrm>
          <a:prstGeom prst="rect">
            <a:avLst/>
          </a:prstGeom>
        </p:spPr>
      </p:pic>
      <p:pic>
        <p:nvPicPr>
          <p:cNvPr id="16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75210" y="18111019"/>
            <a:ext cx="6951590" cy="1992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3" y="722762"/>
            <a:ext cx="2971800" cy="2971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370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Mieszkalski</dc:creator>
  <cp:lastModifiedBy>Alyssia Parsons</cp:lastModifiedBy>
  <cp:revision>20</cp:revision>
  <dcterms:modified xsi:type="dcterms:W3CDTF">2024-04-25T17:22:45Z</dcterms:modified>
</cp:coreProperties>
</file>