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19202400"/>
  <p:notesSz cx="9144000" cy="6858000"/>
  <p:defaultTextStyle>
    <a:defPPr>
      <a:defRPr lang="en-US"/>
    </a:defPPr>
    <a:lvl1pPr marL="0" algn="l" defTabSz="3576624" rtl="0" eaLnBrk="1" latinLnBrk="0" hangingPunct="1">
      <a:defRPr sz="7040" kern="1200">
        <a:solidFill>
          <a:schemeClr val="tx1"/>
        </a:solidFill>
        <a:latin typeface="+mn-lt"/>
        <a:ea typeface="+mn-ea"/>
        <a:cs typeface="+mn-cs"/>
      </a:defRPr>
    </a:lvl1pPr>
    <a:lvl2pPr marL="1788312" algn="l" defTabSz="3576624" rtl="0" eaLnBrk="1" latinLnBrk="0" hangingPunct="1">
      <a:defRPr sz="7040" kern="1200">
        <a:solidFill>
          <a:schemeClr val="tx1"/>
        </a:solidFill>
        <a:latin typeface="+mn-lt"/>
        <a:ea typeface="+mn-ea"/>
        <a:cs typeface="+mn-cs"/>
      </a:defRPr>
    </a:lvl2pPr>
    <a:lvl3pPr marL="3576624" algn="l" defTabSz="3576624" rtl="0" eaLnBrk="1" latinLnBrk="0" hangingPunct="1">
      <a:defRPr sz="7040" kern="1200">
        <a:solidFill>
          <a:schemeClr val="tx1"/>
        </a:solidFill>
        <a:latin typeface="+mn-lt"/>
        <a:ea typeface="+mn-ea"/>
        <a:cs typeface="+mn-cs"/>
      </a:defRPr>
    </a:lvl3pPr>
    <a:lvl4pPr marL="5364935" algn="l" defTabSz="3576624" rtl="0" eaLnBrk="1" latinLnBrk="0" hangingPunct="1">
      <a:defRPr sz="7040" kern="1200">
        <a:solidFill>
          <a:schemeClr val="tx1"/>
        </a:solidFill>
        <a:latin typeface="+mn-lt"/>
        <a:ea typeface="+mn-ea"/>
        <a:cs typeface="+mn-cs"/>
      </a:defRPr>
    </a:lvl4pPr>
    <a:lvl5pPr marL="7153247" algn="l" defTabSz="3576624" rtl="0" eaLnBrk="1" latinLnBrk="0" hangingPunct="1">
      <a:defRPr sz="7040" kern="1200">
        <a:solidFill>
          <a:schemeClr val="tx1"/>
        </a:solidFill>
        <a:latin typeface="+mn-lt"/>
        <a:ea typeface="+mn-ea"/>
        <a:cs typeface="+mn-cs"/>
      </a:defRPr>
    </a:lvl5pPr>
    <a:lvl6pPr marL="8941559" algn="l" defTabSz="3576624" rtl="0" eaLnBrk="1" latinLnBrk="0" hangingPunct="1">
      <a:defRPr sz="7040" kern="1200">
        <a:solidFill>
          <a:schemeClr val="tx1"/>
        </a:solidFill>
        <a:latin typeface="+mn-lt"/>
        <a:ea typeface="+mn-ea"/>
        <a:cs typeface="+mn-cs"/>
      </a:defRPr>
    </a:lvl6pPr>
    <a:lvl7pPr marL="10729872" algn="l" defTabSz="3576624" rtl="0" eaLnBrk="1" latinLnBrk="0" hangingPunct="1">
      <a:defRPr sz="7040" kern="1200">
        <a:solidFill>
          <a:schemeClr val="tx1"/>
        </a:solidFill>
        <a:latin typeface="+mn-lt"/>
        <a:ea typeface="+mn-ea"/>
        <a:cs typeface="+mn-cs"/>
      </a:defRPr>
    </a:lvl7pPr>
    <a:lvl8pPr marL="12518183" algn="l" defTabSz="3576624" rtl="0" eaLnBrk="1" latinLnBrk="0" hangingPunct="1">
      <a:defRPr sz="7040" kern="1200">
        <a:solidFill>
          <a:schemeClr val="tx1"/>
        </a:solidFill>
        <a:latin typeface="+mn-lt"/>
        <a:ea typeface="+mn-ea"/>
        <a:cs typeface="+mn-cs"/>
      </a:defRPr>
    </a:lvl8pPr>
    <a:lvl9pPr marL="14306494" algn="l" defTabSz="3576624" rtl="0" eaLnBrk="1" latinLnBrk="0" hangingPunct="1">
      <a:defRPr sz="704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247" autoAdjust="0"/>
  </p:normalViewPr>
  <p:slideViewPr>
    <p:cSldViewPr snapToGrid="0">
      <p:cViewPr varScale="1">
        <p:scale>
          <a:sx n="40" d="100"/>
          <a:sy n="40" d="100"/>
        </p:scale>
        <p:origin x="58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3142616"/>
            <a:ext cx="28803600" cy="6685280"/>
          </a:xfrm>
        </p:spPr>
        <p:txBody>
          <a:bodyPr anchor="b"/>
          <a:lstStyle>
            <a:lvl1pPr algn="ctr">
              <a:defRPr sz="16800"/>
            </a:lvl1pPr>
          </a:lstStyle>
          <a:p>
            <a:r>
              <a:rPr lang="en-US"/>
              <a:t>Click to edit Master title style</a:t>
            </a:r>
            <a:endParaRPr lang="en-US" dirty="0"/>
          </a:p>
        </p:txBody>
      </p:sp>
      <p:sp>
        <p:nvSpPr>
          <p:cNvPr id="3" name="Subtitle 2"/>
          <p:cNvSpPr>
            <a:spLocks noGrp="1"/>
          </p:cNvSpPr>
          <p:nvPr>
            <p:ph type="subTitle" idx="1"/>
          </p:nvPr>
        </p:nvSpPr>
        <p:spPr>
          <a:xfrm>
            <a:off x="4800600" y="10085706"/>
            <a:ext cx="288036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88451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28883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022350"/>
            <a:ext cx="8281035" cy="162731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0" y="1022350"/>
            <a:ext cx="24363045"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50596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90529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4787268"/>
            <a:ext cx="33124140" cy="7987664"/>
          </a:xfrm>
        </p:spPr>
        <p:txBody>
          <a:bodyPr anchor="b"/>
          <a:lstStyle>
            <a:lvl1pPr>
              <a:defRPr sz="16800"/>
            </a:lvl1pPr>
          </a:lstStyle>
          <a:p>
            <a:r>
              <a:rPr lang="en-US"/>
              <a:t>Click to edit Master title style</a:t>
            </a:r>
            <a:endParaRPr lang="en-US" dirty="0"/>
          </a:p>
        </p:txBody>
      </p:sp>
      <p:sp>
        <p:nvSpPr>
          <p:cNvPr id="3" name="Text Placeholder 2"/>
          <p:cNvSpPr>
            <a:spLocks noGrp="1"/>
          </p:cNvSpPr>
          <p:nvPr>
            <p:ph type="body" idx="1"/>
          </p:nvPr>
        </p:nvSpPr>
        <p:spPr>
          <a:xfrm>
            <a:off x="2620328" y="12850498"/>
            <a:ext cx="3312414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16499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58728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022352"/>
            <a:ext cx="33124140" cy="3711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4" y="4707256"/>
            <a:ext cx="16247029"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4" name="Content Placeholder 3"/>
          <p:cNvSpPr>
            <a:spLocks noGrp="1"/>
          </p:cNvSpPr>
          <p:nvPr>
            <p:ph sz="half" idx="2"/>
          </p:nvPr>
        </p:nvSpPr>
        <p:spPr>
          <a:xfrm>
            <a:off x="2645334" y="7014210"/>
            <a:ext cx="16247029"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0" y="4707256"/>
            <a:ext cx="16327042"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6" name="Content Placeholder 5"/>
          <p:cNvSpPr>
            <a:spLocks noGrp="1"/>
          </p:cNvSpPr>
          <p:nvPr>
            <p:ph sz="quarter" idx="4"/>
          </p:nvPr>
        </p:nvSpPr>
        <p:spPr>
          <a:xfrm>
            <a:off x="19442430" y="7014210"/>
            <a:ext cx="16327042"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1C312C-247E-4050-8C68-A4D77A885DD0}"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47037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1C312C-247E-4050-8C68-A4D77A885DD0}"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61437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312C-247E-4050-8C68-A4D77A885DD0}"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51317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Content Placeholder 2"/>
          <p:cNvSpPr>
            <a:spLocks noGrp="1"/>
          </p:cNvSpPr>
          <p:nvPr>
            <p:ph idx="1"/>
          </p:nvPr>
        </p:nvSpPr>
        <p:spPr>
          <a:xfrm>
            <a:off x="16327042" y="2764791"/>
            <a:ext cx="19442430"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2250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2764791"/>
            <a:ext cx="19442430" cy="13646150"/>
          </a:xfrm>
        </p:spPr>
        <p:txBody>
          <a:bodyPr anchor="t"/>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r>
              <a:rPr lang="en-US"/>
              <a:t>Click icon to add picture</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39434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022352"/>
            <a:ext cx="33124140" cy="37115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5111750"/>
            <a:ext cx="33124140" cy="121837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17797781"/>
            <a:ext cx="8641080" cy="1022350"/>
          </a:xfrm>
          <a:prstGeom prst="rect">
            <a:avLst/>
          </a:prstGeom>
        </p:spPr>
        <p:txBody>
          <a:bodyPr vert="horz" lIns="91440" tIns="45720" rIns="91440" bIns="45720" rtlCol="0" anchor="ctr"/>
          <a:lstStyle>
            <a:lvl1pPr algn="l">
              <a:defRPr sz="3360">
                <a:solidFill>
                  <a:schemeClr val="tx1">
                    <a:tint val="75000"/>
                  </a:schemeClr>
                </a:solidFill>
              </a:defRPr>
            </a:lvl1pPr>
          </a:lstStyle>
          <a:p>
            <a:fld id="{A61C312C-247E-4050-8C68-A4D77A885DD0}" type="datetimeFigureOut">
              <a:rPr lang="en-US" smtClean="0"/>
              <a:t>2/8/2024</a:t>
            </a:fld>
            <a:endParaRPr lang="en-US"/>
          </a:p>
        </p:txBody>
      </p:sp>
      <p:sp>
        <p:nvSpPr>
          <p:cNvPr id="5" name="Footer Placeholder 4"/>
          <p:cNvSpPr>
            <a:spLocks noGrp="1"/>
          </p:cNvSpPr>
          <p:nvPr>
            <p:ph type="ftr" sz="quarter" idx="3"/>
          </p:nvPr>
        </p:nvSpPr>
        <p:spPr>
          <a:xfrm>
            <a:off x="12721590" y="17797781"/>
            <a:ext cx="12961620" cy="1022350"/>
          </a:xfrm>
          <a:prstGeom prst="rect">
            <a:avLst/>
          </a:prstGeom>
        </p:spPr>
        <p:txBody>
          <a:bodyPr vert="horz" lIns="91440" tIns="45720" rIns="91440" bIns="45720" rtlCol="0" anchor="ctr"/>
          <a:lstStyle>
            <a:lvl1pPr algn="ctr">
              <a:defRPr sz="3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17797781"/>
            <a:ext cx="8641080" cy="1022350"/>
          </a:xfrm>
          <a:prstGeom prst="rect">
            <a:avLst/>
          </a:prstGeom>
        </p:spPr>
        <p:txBody>
          <a:bodyPr vert="horz" lIns="91440" tIns="45720" rIns="91440" bIns="45720" rtlCol="0" anchor="ctr"/>
          <a:lstStyle>
            <a:lvl1pPr algn="r">
              <a:defRPr sz="3360">
                <a:solidFill>
                  <a:schemeClr val="tx1">
                    <a:tint val="75000"/>
                  </a:schemeClr>
                </a:solidFill>
              </a:defRPr>
            </a:lvl1pPr>
          </a:lstStyle>
          <a:p>
            <a:fld id="{0A00B217-DB80-4BE3-B451-5C797715F03C}" type="slidenum">
              <a:rPr lang="en-US" smtClean="0"/>
              <a:t>‹#›</a:t>
            </a:fld>
            <a:endParaRPr lang="en-US"/>
          </a:p>
        </p:txBody>
      </p:sp>
    </p:spTree>
    <p:extLst>
      <p:ext uri="{BB962C8B-B14F-4D97-AF65-F5344CB8AC3E}">
        <p14:creationId xmlns:p14="http://schemas.microsoft.com/office/powerpoint/2010/main" val="22798298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187" y="-1127987"/>
            <a:ext cx="37492289" cy="4540082"/>
          </a:xfrm>
        </p:spPr>
        <p:txBody>
          <a:bodyPr>
            <a:normAutofit/>
          </a:bodyPr>
          <a:lstStyle/>
          <a:p>
            <a:r>
              <a:rPr lang="en-US" sz="7289" dirty="0">
                <a:latin typeface="Arial" panose="020B0604020202020204" pitchFamily="34" charset="0"/>
                <a:cs typeface="Arial" panose="020B0604020202020204" pitchFamily="34" charset="0"/>
              </a:rPr>
              <a:t>Poster Title</a:t>
            </a:r>
            <a:br>
              <a:rPr lang="en-US" sz="8928" dirty="0">
                <a:latin typeface="Arial" panose="020B0604020202020204" pitchFamily="34" charset="0"/>
                <a:cs typeface="Arial" panose="020B0604020202020204" pitchFamily="34" charset="0"/>
              </a:rPr>
            </a:br>
            <a:r>
              <a:rPr lang="en-US" sz="6013" dirty="0">
                <a:latin typeface="Arial" panose="020B0604020202020204" pitchFamily="34" charset="0"/>
                <a:cs typeface="Arial" panose="020B0604020202020204" pitchFamily="34" charset="0"/>
              </a:rPr>
              <a:t>Researchers/Presenters’ Names</a:t>
            </a:r>
            <a:br>
              <a:rPr lang="en-US" sz="6013" dirty="0">
                <a:latin typeface="Arial" panose="020B0604020202020204" pitchFamily="34" charset="0"/>
                <a:cs typeface="Arial" panose="020B0604020202020204" pitchFamily="34" charset="0"/>
              </a:rPr>
            </a:br>
            <a:r>
              <a:rPr lang="en-US" sz="6013" dirty="0">
                <a:latin typeface="Arial" panose="020B0604020202020204" pitchFamily="34" charset="0"/>
                <a:cs typeface="Arial" panose="020B0604020202020204" pitchFamily="34" charset="0"/>
              </a:rPr>
              <a:t>Institution/Organization/Company</a:t>
            </a:r>
            <a:endParaRPr lang="en-US" sz="6559"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9208" y="852213"/>
            <a:ext cx="6032917" cy="1836590"/>
          </a:xfrm>
          <a:prstGeom prst="rect">
            <a:avLst/>
          </a:prstGeom>
        </p:spPr>
      </p:pic>
      <p:sp>
        <p:nvSpPr>
          <p:cNvPr id="11" name="Rounded Rectangle 10"/>
          <p:cNvSpPr/>
          <p:nvPr/>
        </p:nvSpPr>
        <p:spPr>
          <a:xfrm>
            <a:off x="1229208" y="6957359"/>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a:latin typeface="Arial" panose="020B0604020202020204" pitchFamily="34" charset="0"/>
                <a:cs typeface="Arial" panose="020B0604020202020204" pitchFamily="34" charset="0"/>
              </a:rPr>
              <a:t>BACKGROUND</a:t>
            </a:r>
            <a:endParaRPr lang="en-US" sz="6013" b="1" dirty="0">
              <a:latin typeface="Arial" panose="020B0604020202020204" pitchFamily="34" charset="0"/>
              <a:cs typeface="Arial" panose="020B0604020202020204" pitchFamily="34" charset="0"/>
            </a:endParaRPr>
          </a:p>
        </p:txBody>
      </p:sp>
      <p:sp>
        <p:nvSpPr>
          <p:cNvPr id="14" name="Rounded Rectangle 13"/>
          <p:cNvSpPr/>
          <p:nvPr/>
        </p:nvSpPr>
        <p:spPr>
          <a:xfrm>
            <a:off x="13888731" y="6957359"/>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dirty="0">
                <a:latin typeface="Arial" panose="020B0604020202020204" pitchFamily="34" charset="0"/>
                <a:cs typeface="Arial" panose="020B0604020202020204" pitchFamily="34" charset="0"/>
              </a:rPr>
              <a:t>METHODS</a:t>
            </a:r>
          </a:p>
        </p:txBody>
      </p:sp>
      <p:sp>
        <p:nvSpPr>
          <p:cNvPr id="15" name="Rounded Rectangle 14"/>
          <p:cNvSpPr/>
          <p:nvPr/>
        </p:nvSpPr>
        <p:spPr>
          <a:xfrm>
            <a:off x="26247914" y="3577535"/>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dirty="0">
                <a:latin typeface="Arial" panose="020B0604020202020204" pitchFamily="34" charset="0"/>
                <a:cs typeface="Arial" panose="020B0604020202020204" pitchFamily="34" charset="0"/>
              </a:rPr>
              <a:t>RESULTS</a:t>
            </a:r>
          </a:p>
        </p:txBody>
      </p:sp>
      <p:sp>
        <p:nvSpPr>
          <p:cNvPr id="16" name="Rounded Rectangle 15"/>
          <p:cNvSpPr/>
          <p:nvPr/>
        </p:nvSpPr>
        <p:spPr>
          <a:xfrm>
            <a:off x="13888731" y="3577535"/>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dirty="0">
                <a:latin typeface="Arial" panose="020B0604020202020204" pitchFamily="34" charset="0"/>
                <a:cs typeface="Arial" panose="020B0604020202020204" pitchFamily="34" charset="0"/>
              </a:rPr>
              <a:t>OBJECTIVES</a:t>
            </a:r>
          </a:p>
        </p:txBody>
      </p:sp>
      <p:sp>
        <p:nvSpPr>
          <p:cNvPr id="17" name="Rounded Rectangle 16"/>
          <p:cNvSpPr/>
          <p:nvPr/>
        </p:nvSpPr>
        <p:spPr>
          <a:xfrm>
            <a:off x="26247914" y="12131456"/>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dirty="0">
                <a:latin typeface="Arial" panose="020B0604020202020204" pitchFamily="34" charset="0"/>
                <a:cs typeface="Arial" panose="020B0604020202020204" pitchFamily="34" charset="0"/>
              </a:rPr>
              <a:t>CONCLUSIONS</a:t>
            </a:r>
          </a:p>
        </p:txBody>
      </p:sp>
      <p:sp>
        <p:nvSpPr>
          <p:cNvPr id="18" name="Rounded Rectangle 17"/>
          <p:cNvSpPr/>
          <p:nvPr/>
        </p:nvSpPr>
        <p:spPr>
          <a:xfrm>
            <a:off x="1229208" y="16980745"/>
            <a:ext cx="29160670" cy="166632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66" b="1" dirty="0">
                <a:latin typeface="Arial" panose="020B0604020202020204" pitchFamily="34" charset="0"/>
                <a:cs typeface="Arial" panose="020B0604020202020204" pitchFamily="34" charset="0"/>
              </a:rPr>
              <a:t>REFERENCES</a:t>
            </a:r>
          </a:p>
          <a:p>
            <a:pPr algn="ctr"/>
            <a:r>
              <a:rPr lang="en-US" sz="3280" b="1" dirty="0">
                <a:latin typeface="Arial" panose="020B0604020202020204" pitchFamily="34" charset="0"/>
                <a:cs typeface="Arial" panose="020B0604020202020204" pitchFamily="34" charset="0"/>
              </a:rPr>
              <a:t>1. </a:t>
            </a:r>
            <a:r>
              <a:rPr lang="en-US" sz="2915" b="1" dirty="0">
                <a:latin typeface="Arial" panose="020B0604020202020204" pitchFamily="34" charset="0"/>
                <a:cs typeface="Arial" panose="020B0604020202020204" pitchFamily="34" charset="0"/>
              </a:rPr>
              <a:t>Journal Article, </a:t>
            </a:r>
            <a:r>
              <a:rPr lang="en-US" sz="2915" b="1" i="1" dirty="0">
                <a:latin typeface="Arial" panose="020B0604020202020204" pitchFamily="34" charset="0"/>
                <a:cs typeface="Arial" panose="020B0604020202020204" pitchFamily="34" charset="0"/>
              </a:rPr>
              <a:t>Name of Journal</a:t>
            </a:r>
          </a:p>
          <a:p>
            <a:pPr algn="ctr"/>
            <a:r>
              <a:rPr lang="en-US" sz="2915" b="1" dirty="0">
                <a:latin typeface="Arial" panose="020B0604020202020204" pitchFamily="34" charset="0"/>
                <a:cs typeface="Arial" panose="020B0604020202020204" pitchFamily="34" charset="0"/>
              </a:rPr>
              <a:t>2.  Journal Article, </a:t>
            </a:r>
            <a:r>
              <a:rPr lang="en-US" sz="2915" b="1" i="1" dirty="0">
                <a:latin typeface="Arial" panose="020B0604020202020204" pitchFamily="34" charset="0"/>
                <a:cs typeface="Arial" panose="020B0604020202020204" pitchFamily="34" charset="0"/>
              </a:rPr>
              <a:t>Name of Journal</a:t>
            </a:r>
            <a:endParaRPr lang="en-US" sz="2915" b="1" dirty="0">
              <a:latin typeface="Arial" panose="020B0604020202020204" pitchFamily="34" charset="0"/>
              <a:cs typeface="Arial" panose="020B0604020202020204" pitchFamily="34" charset="0"/>
            </a:endParaRPr>
          </a:p>
        </p:txBody>
      </p:sp>
      <p:sp>
        <p:nvSpPr>
          <p:cNvPr id="22" name="Rectangle 21"/>
          <p:cNvSpPr/>
          <p:nvPr/>
        </p:nvSpPr>
        <p:spPr>
          <a:xfrm>
            <a:off x="1351948" y="8676400"/>
            <a:ext cx="9456424" cy="3373231"/>
          </a:xfrm>
          <a:prstGeom prst="rect">
            <a:avLst/>
          </a:prstGeom>
        </p:spPr>
        <p:txBody>
          <a:bodyPr wrap="square">
            <a:spAutoFit/>
          </a:bodyPr>
          <a:lstStyle/>
          <a:p>
            <a:pPr>
              <a:spcBef>
                <a:spcPct val="50000"/>
              </a:spcBef>
            </a:pPr>
            <a:r>
              <a:rPr lang="en-US" altLang="en-US" sz="328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280" dirty="0">
                <a:latin typeface="Arial" panose="020B0604020202020204" pitchFamily="34" charset="0"/>
                <a:cs typeface="Arial" panose="020B0604020202020204" pitchFamily="34" charset="0"/>
              </a:rPr>
              <a:t>Take care with fonts. We suggest </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Arial</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as a sans-serif font, or </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Times Roman</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(not </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Time New Roman</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for a serif </a:t>
            </a:r>
            <a:r>
              <a:rPr lang="en-US" altLang="ja-JP" sz="3280" dirty="0" err="1">
                <a:latin typeface="Arial" panose="020B0604020202020204" pitchFamily="34" charset="0"/>
                <a:cs typeface="Arial" panose="020B0604020202020204" pitchFamily="34" charset="0"/>
              </a:rPr>
              <a:t>font.</a:t>
            </a:r>
            <a:r>
              <a:rPr lang="en-US" altLang="en-US" sz="3280" dirty="0" err="1">
                <a:latin typeface="Arial" panose="020B0604020202020204" pitchFamily="34" charset="0"/>
                <a:cs typeface="Arial" panose="020B0604020202020204" pitchFamily="34" charset="0"/>
              </a:rPr>
              <a:t>Use</a:t>
            </a:r>
            <a:r>
              <a:rPr lang="en-US" altLang="en-US" sz="3280" dirty="0">
                <a:latin typeface="Arial" panose="020B0604020202020204" pitchFamily="34" charset="0"/>
                <a:cs typeface="Arial" panose="020B0604020202020204" pitchFamily="34" charset="0"/>
              </a:rPr>
              <a:t> the </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Symbol</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font for Greek characters.</a:t>
            </a:r>
            <a:endParaRPr lang="en-US" altLang="en-US" sz="3280" dirty="0">
              <a:latin typeface="Arial" panose="020B0604020202020204" pitchFamily="34" charset="0"/>
              <a:cs typeface="Arial" panose="020B0604020202020204" pitchFamily="34" charset="0"/>
            </a:endParaRPr>
          </a:p>
        </p:txBody>
      </p:sp>
      <p:sp>
        <p:nvSpPr>
          <p:cNvPr id="24" name="TextBox 23"/>
          <p:cNvSpPr txBox="1"/>
          <p:nvPr/>
        </p:nvSpPr>
        <p:spPr>
          <a:xfrm>
            <a:off x="13935672" y="5346370"/>
            <a:ext cx="10443319" cy="1101840"/>
          </a:xfrm>
          <a:prstGeom prst="rect">
            <a:avLst/>
          </a:prstGeom>
          <a:noFill/>
        </p:spPr>
        <p:txBody>
          <a:bodyPr wrap="square" rtlCol="0">
            <a:spAutoFit/>
          </a:bodyPr>
          <a:lstStyle/>
          <a:p>
            <a:r>
              <a:rPr lang="en-US" sz="3280" dirty="0">
                <a:latin typeface="Arial" panose="020B0604020202020204" pitchFamily="34" charset="0"/>
                <a:cs typeface="Arial" panose="020B0604020202020204" pitchFamily="34" charset="0"/>
              </a:rPr>
              <a:t>Copy and paste your text content here, adjusting the font size to fit.</a:t>
            </a:r>
          </a:p>
        </p:txBody>
      </p:sp>
      <p:sp>
        <p:nvSpPr>
          <p:cNvPr id="25" name="TextBox 24"/>
          <p:cNvSpPr txBox="1"/>
          <p:nvPr/>
        </p:nvSpPr>
        <p:spPr>
          <a:xfrm>
            <a:off x="1351948" y="12190210"/>
            <a:ext cx="9519591" cy="4720908"/>
          </a:xfrm>
          <a:prstGeom prst="rect">
            <a:avLst/>
          </a:prstGeom>
          <a:solidFill>
            <a:schemeClr val="bg2"/>
          </a:solidFill>
        </p:spPr>
        <p:txBody>
          <a:bodyPr wrap="square" rtlCol="0">
            <a:spAutoFit/>
          </a:bodyPr>
          <a:lstStyle/>
          <a:p>
            <a:pPr algn="ctr">
              <a:spcBef>
                <a:spcPts val="2187"/>
              </a:spcBef>
            </a:pPr>
            <a:r>
              <a:rPr lang="en-US" altLang="en-US" sz="3644" b="1" dirty="0"/>
              <a:t>Tips for Title/Headers Bar Color</a:t>
            </a:r>
          </a:p>
          <a:p>
            <a:pPr algn="ctr">
              <a:spcBef>
                <a:spcPts val="2187"/>
              </a:spcBef>
            </a:pPr>
            <a:r>
              <a:rPr lang="en-US" altLang="en-US" sz="328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3280" dirty="0">
                <a:latin typeface="Arial" panose="020B0604020202020204" pitchFamily="34" charset="0"/>
                <a:cs typeface="Arial" panose="020B0604020202020204" pitchFamily="34" charset="0"/>
              </a:rPr>
              <a:t>Right click on the bar and select “</a:t>
            </a:r>
            <a:r>
              <a:rPr lang="en-US" altLang="ja-JP" sz="3280" i="1" dirty="0">
                <a:latin typeface="Arial" panose="020B0604020202020204" pitchFamily="34" charset="0"/>
                <a:cs typeface="Arial" panose="020B0604020202020204" pitchFamily="34" charset="0"/>
              </a:rPr>
              <a:t>Format Shape</a:t>
            </a:r>
            <a:r>
              <a:rPr lang="en-US" altLang="en-US" sz="3280" i="1"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When the pop-up window comes up, select your color under </a:t>
            </a:r>
            <a:r>
              <a:rPr lang="ja-JP" altLang="en-US" sz="3280" dirty="0">
                <a:latin typeface="Arial" panose="020B0604020202020204" pitchFamily="34" charset="0"/>
                <a:cs typeface="Arial" panose="020B0604020202020204" pitchFamily="34" charset="0"/>
              </a:rPr>
              <a:t>“</a:t>
            </a:r>
            <a:r>
              <a:rPr lang="en-US" altLang="ja-JP" sz="3280" i="1" dirty="0">
                <a:latin typeface="Arial" panose="020B0604020202020204" pitchFamily="34" charset="0"/>
                <a:cs typeface="Arial" panose="020B0604020202020204" pitchFamily="34" charset="0"/>
              </a:rPr>
              <a:t>Fill</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and then </a:t>
            </a:r>
            <a:r>
              <a:rPr lang="ja-JP" altLang="en-US" sz="3280" dirty="0">
                <a:latin typeface="Arial" panose="020B0604020202020204" pitchFamily="34" charset="0"/>
                <a:cs typeface="Arial" panose="020B0604020202020204" pitchFamily="34" charset="0"/>
              </a:rPr>
              <a:t>“</a:t>
            </a:r>
            <a:r>
              <a:rPr lang="en-US" altLang="ja-JP" sz="3280" i="1" dirty="0">
                <a:solidFill>
                  <a:srgbClr val="000000"/>
                </a:solidFill>
                <a:latin typeface="Arial" panose="020B0604020202020204" pitchFamily="34" charset="0"/>
                <a:cs typeface="Arial" panose="020B0604020202020204" pitchFamily="34" charset="0"/>
              </a:rPr>
              <a:t>Color</a:t>
            </a:r>
            <a:r>
              <a:rPr lang="ja-JP" altLang="en-US" sz="3280" dirty="0">
                <a:latin typeface="Arial" panose="020B0604020202020204" pitchFamily="34" charset="0"/>
                <a:cs typeface="Arial" panose="020B0604020202020204" pitchFamily="34" charset="0"/>
              </a:rPr>
              <a:t>”</a:t>
            </a:r>
            <a:r>
              <a:rPr lang="en-US" altLang="ja-JP" sz="3280" dirty="0">
                <a:latin typeface="Arial" panose="020B0604020202020204" pitchFamily="34" charset="0"/>
                <a:cs typeface="Arial" panose="020B0604020202020204" pitchFamily="34" charset="0"/>
              </a:rPr>
              <a:t> menu. For more effects select Fill Effects under the Color option.</a:t>
            </a:r>
            <a:endParaRPr lang="en-US" altLang="en-US" sz="3280" dirty="0">
              <a:latin typeface="Arial" panose="020B0604020202020204" pitchFamily="34" charset="0"/>
              <a:cs typeface="Arial" panose="020B0604020202020204" pitchFamily="34" charset="0"/>
            </a:endParaRPr>
          </a:p>
        </p:txBody>
      </p:sp>
      <p:pic>
        <p:nvPicPr>
          <p:cNvPr id="27" name="Picture 26"/>
          <p:cNvPicPr>
            <a:picLocks noChangeAspect="1"/>
          </p:cNvPicPr>
          <p:nvPr/>
        </p:nvPicPr>
        <p:blipFill>
          <a:blip r:embed="rId3"/>
          <a:stretch>
            <a:fillRect/>
          </a:stretch>
        </p:blipFill>
        <p:spPr>
          <a:xfrm>
            <a:off x="32944128" y="5557436"/>
            <a:ext cx="3718311" cy="2229360"/>
          </a:xfrm>
          <a:prstGeom prst="rect">
            <a:avLst/>
          </a:prstGeom>
        </p:spPr>
      </p:pic>
      <p:sp>
        <p:nvSpPr>
          <p:cNvPr id="28" name="TextBox 27"/>
          <p:cNvSpPr txBox="1"/>
          <p:nvPr/>
        </p:nvSpPr>
        <p:spPr>
          <a:xfrm>
            <a:off x="26211861" y="5428073"/>
            <a:ext cx="7107102" cy="2055627"/>
          </a:xfrm>
          <a:prstGeom prst="rect">
            <a:avLst/>
          </a:prstGeom>
          <a:noFill/>
        </p:spPr>
        <p:txBody>
          <a:bodyPr wrap="square" rtlCol="0">
            <a:spAutoFit/>
          </a:bodyPr>
          <a:lstStyle/>
          <a:p>
            <a:r>
              <a:rPr lang="en-US" altLang="en-US" sz="3280" dirty="0">
                <a:latin typeface="Arial" panose="020B0604020202020204" pitchFamily="34" charset="0"/>
                <a:cs typeface="Arial" panose="020B0604020202020204" pitchFamily="34" charset="0"/>
              </a:rPr>
              <a:t>Copy and paste your text content here, adjusting the font size to fit.</a:t>
            </a:r>
          </a:p>
          <a:p>
            <a:endParaRPr lang="en-US" sz="6198" dirty="0"/>
          </a:p>
        </p:txBody>
      </p:sp>
      <p:sp>
        <p:nvSpPr>
          <p:cNvPr id="31" name="TextBox 30"/>
          <p:cNvSpPr txBox="1"/>
          <p:nvPr/>
        </p:nvSpPr>
        <p:spPr>
          <a:xfrm>
            <a:off x="13982617" y="15029785"/>
            <a:ext cx="9275968" cy="1718804"/>
          </a:xfrm>
          <a:prstGeom prst="rect">
            <a:avLst/>
          </a:prstGeom>
          <a:noFill/>
        </p:spPr>
        <p:txBody>
          <a:bodyPr wrap="square" rtlCol="0">
            <a:spAutoFit/>
          </a:bodyPr>
          <a:lstStyle/>
          <a:p>
            <a:r>
              <a:rPr lang="en-US" altLang="en-US" sz="3280" dirty="0">
                <a:latin typeface="Arial" panose="020B0604020202020204" pitchFamily="34" charset="0"/>
                <a:cs typeface="Arial" panose="020B0604020202020204" pitchFamily="34" charset="0"/>
              </a:rPr>
              <a:t>Copy and paste your text content here, adjusting the font size to fit.</a:t>
            </a:r>
          </a:p>
          <a:p>
            <a:endParaRPr lang="en-US" sz="4009" dirty="0"/>
          </a:p>
        </p:txBody>
      </p:sp>
      <p:sp>
        <p:nvSpPr>
          <p:cNvPr id="32" name="TextBox 31"/>
          <p:cNvSpPr txBox="1"/>
          <p:nvPr/>
        </p:nvSpPr>
        <p:spPr>
          <a:xfrm>
            <a:off x="26247913" y="8587464"/>
            <a:ext cx="9159173" cy="2924519"/>
          </a:xfrm>
          <a:prstGeom prst="rect">
            <a:avLst/>
          </a:prstGeom>
          <a:solidFill>
            <a:schemeClr val="bg2"/>
          </a:solidFill>
        </p:spPr>
        <p:txBody>
          <a:bodyPr wrap="square" rtlCol="0">
            <a:spAutoFit/>
          </a:bodyPr>
          <a:lstStyle/>
          <a:p>
            <a:pPr algn="ctr">
              <a:spcBef>
                <a:spcPct val="50000"/>
              </a:spcBef>
              <a:defRPr/>
            </a:pPr>
            <a:r>
              <a:rPr lang="en-US" sz="3644" b="1" dirty="0">
                <a:solidFill>
                  <a:srgbClr val="000000"/>
                </a:solidFill>
              </a:rPr>
              <a:t>Tips for Excel Charts</a:t>
            </a:r>
          </a:p>
          <a:p>
            <a:pPr>
              <a:spcBef>
                <a:spcPct val="50000"/>
              </a:spcBef>
              <a:defRPr/>
            </a:pPr>
            <a:r>
              <a:rPr lang="en-US" sz="3280" dirty="0"/>
              <a:t>Copy and paste your Excel chart. The chart can be stretched to fit as required. If you need to edits parts of the chart, we recommend you edit the original chart in Excel, then re-paste the new chart.</a:t>
            </a:r>
          </a:p>
        </p:txBody>
      </p:sp>
      <p:sp>
        <p:nvSpPr>
          <p:cNvPr id="33" name="TextBox 32"/>
          <p:cNvSpPr txBox="1"/>
          <p:nvPr/>
        </p:nvSpPr>
        <p:spPr>
          <a:xfrm>
            <a:off x="26164651" y="13981994"/>
            <a:ext cx="10497787" cy="1890518"/>
          </a:xfrm>
          <a:prstGeom prst="rect">
            <a:avLst/>
          </a:prstGeom>
          <a:noFill/>
        </p:spPr>
        <p:txBody>
          <a:bodyPr wrap="square" rtlCol="0">
            <a:spAutoFit/>
          </a:bodyPr>
          <a:lstStyle/>
          <a:p>
            <a:r>
              <a:rPr lang="en-US" altLang="en-US" sz="3280" dirty="0">
                <a:latin typeface="Arial" panose="020B0604020202020204" pitchFamily="34" charset="0"/>
                <a:cs typeface="Arial" panose="020B0604020202020204" pitchFamily="34" charset="0"/>
              </a:rPr>
              <a:t>Copy and paste your text content here, adjusting the font size to fit.</a:t>
            </a:r>
          </a:p>
          <a:p>
            <a:endParaRPr lang="en-US" sz="5125" dirty="0"/>
          </a:p>
        </p:txBody>
      </p:sp>
      <p:pic>
        <p:nvPicPr>
          <p:cNvPr id="34" name="Picture 33"/>
          <p:cNvPicPr>
            <a:picLocks noChangeAspect="1"/>
          </p:cNvPicPr>
          <p:nvPr/>
        </p:nvPicPr>
        <p:blipFill>
          <a:blip r:embed="rId4"/>
          <a:stretch>
            <a:fillRect/>
          </a:stretch>
        </p:blipFill>
        <p:spPr>
          <a:xfrm>
            <a:off x="14363947" y="8885716"/>
            <a:ext cx="9464091" cy="5538245"/>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19368" y="16880115"/>
            <a:ext cx="5017907" cy="1491057"/>
          </a:xfrm>
          <a:prstGeom prst="rect">
            <a:avLst/>
          </a:prstGeom>
        </p:spPr>
      </p:pic>
      <p:sp>
        <p:nvSpPr>
          <p:cNvPr id="5" name="TextBox 4"/>
          <p:cNvSpPr txBox="1"/>
          <p:nvPr/>
        </p:nvSpPr>
        <p:spPr>
          <a:xfrm>
            <a:off x="30153361" y="1370770"/>
            <a:ext cx="6509078" cy="1326261"/>
          </a:xfrm>
          <a:prstGeom prst="rect">
            <a:avLst/>
          </a:prstGeom>
          <a:noFill/>
          <a:ln>
            <a:solidFill>
              <a:schemeClr val="accent1"/>
            </a:solidFill>
          </a:ln>
        </p:spPr>
        <p:txBody>
          <a:bodyPr wrap="square" rtlCol="0">
            <a:spAutoFit/>
          </a:bodyPr>
          <a:lstStyle/>
          <a:p>
            <a:pPr algn="ctr"/>
            <a:r>
              <a:rPr lang="en-US" sz="4009" dirty="0"/>
              <a:t>Insert your institution’s logo here</a:t>
            </a:r>
          </a:p>
        </p:txBody>
      </p:sp>
      <p:sp>
        <p:nvSpPr>
          <p:cNvPr id="6" name="TextBox 5"/>
          <p:cNvSpPr txBox="1"/>
          <p:nvPr/>
        </p:nvSpPr>
        <p:spPr>
          <a:xfrm>
            <a:off x="31816252" y="15802491"/>
            <a:ext cx="5359338" cy="723275"/>
          </a:xfrm>
          <a:prstGeom prst="rect">
            <a:avLst/>
          </a:prstGeom>
          <a:noFill/>
        </p:spPr>
        <p:txBody>
          <a:bodyPr wrap="square" rtlCol="0">
            <a:spAutoFit/>
          </a:bodyPr>
          <a:lstStyle/>
          <a:p>
            <a:pPr algn="just"/>
            <a:r>
              <a:rPr lang="en-US" sz="2050" b="1" dirty="0"/>
              <a:t>The authors wish to acknowledge the ongoing Arthritis Foundation financial support of CARRA</a:t>
            </a:r>
          </a:p>
        </p:txBody>
      </p:sp>
      <p:sp>
        <p:nvSpPr>
          <p:cNvPr id="23" name="Rounded Rectangle 22"/>
          <p:cNvSpPr/>
          <p:nvPr/>
        </p:nvSpPr>
        <p:spPr>
          <a:xfrm>
            <a:off x="1229208" y="3577535"/>
            <a:ext cx="10414525" cy="1541349"/>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13" b="1" dirty="0">
                <a:latin typeface="Arial" panose="020B0604020202020204" pitchFamily="34" charset="0"/>
                <a:cs typeface="Arial" panose="020B0604020202020204" pitchFamily="34" charset="0"/>
              </a:rPr>
              <a:t>LAY SUMMARY</a:t>
            </a:r>
          </a:p>
        </p:txBody>
      </p:sp>
      <p:sp>
        <p:nvSpPr>
          <p:cNvPr id="29" name="TextBox 28"/>
          <p:cNvSpPr txBox="1"/>
          <p:nvPr/>
        </p:nvSpPr>
        <p:spPr>
          <a:xfrm>
            <a:off x="1351948" y="5295974"/>
            <a:ext cx="10443319" cy="1606594"/>
          </a:xfrm>
          <a:prstGeom prst="rect">
            <a:avLst/>
          </a:prstGeom>
          <a:noFill/>
        </p:spPr>
        <p:txBody>
          <a:bodyPr wrap="square" rtlCol="0">
            <a:spAutoFit/>
          </a:bodyPr>
          <a:lstStyle/>
          <a:p>
            <a:r>
              <a:rPr lang="en-US" sz="328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Tree>
    <p:extLst>
      <p:ext uri="{BB962C8B-B14F-4D97-AF65-F5344CB8AC3E}">
        <p14:creationId xmlns:p14="http://schemas.microsoft.com/office/powerpoint/2010/main" val="2312092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306</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Poster Title Researchers/Presenters’ Names Institution/Organization/Company</vt:lpstr>
    </vt:vector>
  </TitlesOfParts>
  <Company>EDI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Dahms</dc:creator>
  <cp:lastModifiedBy>Kelly Mieszkalski</cp:lastModifiedBy>
  <cp:revision>25</cp:revision>
  <dcterms:created xsi:type="dcterms:W3CDTF">2017-04-10T16:00:11Z</dcterms:created>
  <dcterms:modified xsi:type="dcterms:W3CDTF">2024-02-08T16:32:18Z</dcterms:modified>
</cp:coreProperties>
</file>